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 id="317" r:id="rId22"/>
    <p:sldId id="320" r:id="rId23"/>
    <p:sldId id="321" r:id="rId24"/>
    <p:sldId id="318" r:id="rId25"/>
    <p:sldId id="31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2/14/2021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006579"/>
              </p:ext>
            </p:extLst>
          </p:nvPr>
        </p:nvGraphicFramePr>
        <p:xfrm>
          <a:off x="2060445" y="1877566"/>
          <a:ext cx="7741922" cy="4209887"/>
        </p:xfrm>
        <a:graphic>
          <a:graphicData uri="http://schemas.openxmlformats.org/drawingml/2006/table">
            <a:tbl>
              <a:tblPr firstRow="1" firstCol="1" bandRow="1">
                <a:tableStyleId>{5C22544A-7EE6-4342-B048-85BDC9FD1C3A}</a:tableStyleId>
              </a:tblPr>
              <a:tblGrid>
                <a:gridCol w="1116990"/>
                <a:gridCol w="1101257"/>
                <a:gridCol w="1117818"/>
                <a:gridCol w="1100429"/>
                <a:gridCol w="1119474"/>
                <a:gridCol w="1078901"/>
                <a:gridCol w="1107053"/>
              </a:tblGrid>
              <a:tr h="816866">
                <a:tc>
                  <a:txBody>
                    <a:bodyPr/>
                    <a:lstStyle/>
                    <a:p>
                      <a:pPr marL="0" marR="0" algn="ctr">
                        <a:spcBef>
                          <a:spcPts val="0"/>
                        </a:spcBef>
                        <a:spcAft>
                          <a:spcPts val="0"/>
                        </a:spcAft>
                      </a:pPr>
                      <a:r>
                        <a:rPr lang="en-US" sz="1200" dirty="0">
                          <a:effectLst/>
                        </a:rPr>
                        <a:t>Site, Patch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Trees cored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Cores processed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With pith</a:t>
                      </a:r>
                    </a:p>
                    <a:p>
                      <a:pPr marL="0" marR="0" algn="ctr">
                        <a:spcBef>
                          <a:spcPts val="0"/>
                        </a:spcBef>
                        <a:spcAft>
                          <a:spcPts val="0"/>
                        </a:spcAft>
                      </a:pPr>
                      <a:r>
                        <a:rPr lang="en-US" sz="1200" dirty="0">
                          <a:effectLst/>
                        </a:rPr>
                        <a:t>(live, dead)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pith &amp;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Within Plot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RMB, Forest</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36 (36,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RMB, Bog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 (35,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 (8,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LC, Transition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51 (43, 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 (20,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43 (43, 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20 (20,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Burned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18 (0,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5 (5,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Cushion</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Totals:</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strike="sngStrike" dirty="0">
                          <a:effectLst/>
                        </a:rPr>
                        <a:t>199</a:t>
                      </a:r>
                      <a:endParaRPr lang="en-US" sz="1200" strike="sngStrik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2060445" y="1600567"/>
            <a:ext cx="7741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X.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Overview of </a:t>
            </a:r>
            <a:r>
              <a:rPr kumimoji="0" lang="en-US" altLang="en-US" sz="1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 </a:t>
            </a:r>
            <a:r>
              <a:rPr kumimoji="0" lang="en-US" altLang="en-US" sz="12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uviferum</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tree cores. [LC numbers based on Patch2 assignments]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73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522906" y="2407542"/>
            <a:ext cx="5009524" cy="3666667"/>
          </a:xfrm>
          <a:prstGeom prst="rect">
            <a:avLst/>
          </a:prstGeom>
        </p:spPr>
      </p:pic>
      <p:sp>
        <p:nvSpPr>
          <p:cNvPr id="4" name="TextBox 3"/>
          <p:cNvSpPr txBox="1"/>
          <p:nvPr/>
        </p:nvSpPr>
        <p:spPr>
          <a:xfrm>
            <a:off x="457200" y="1099312"/>
            <a:ext cx="6885090" cy="646331"/>
          </a:xfrm>
          <a:prstGeom prst="rect">
            <a:avLst/>
          </a:prstGeom>
          <a:noFill/>
        </p:spPr>
        <p:txBody>
          <a:bodyPr wrap="none" rtlCol="0">
            <a:spAutoFit/>
          </a:bodyPr>
          <a:lstStyle/>
          <a:p>
            <a:r>
              <a:rPr lang="en-US" b="1" dirty="0" err="1"/>
              <a:t>AddRings</a:t>
            </a:r>
            <a:r>
              <a:rPr lang="en-US" b="1" dirty="0"/>
              <a:t> ~ </a:t>
            </a:r>
            <a:r>
              <a:rPr lang="en-US" b="1" dirty="0" err="1"/>
              <a:t>Height_RC</a:t>
            </a:r>
            <a:r>
              <a:rPr lang="en-US" b="1" dirty="0"/>
              <a:t> + </a:t>
            </a:r>
            <a:r>
              <a:rPr lang="en-US" b="1" dirty="0" err="1"/>
              <a:t>Height_RC:Patch</a:t>
            </a:r>
            <a:r>
              <a:rPr lang="en-US" b="1" dirty="0"/>
              <a:t> + (-1 + </a:t>
            </a:r>
            <a:r>
              <a:rPr lang="en-US" b="1" dirty="0" err="1"/>
              <a:t>Height_RC</a:t>
            </a:r>
            <a:r>
              <a:rPr lang="en-US" b="1" dirty="0"/>
              <a:t> | Sapling)</a:t>
            </a:r>
            <a:r>
              <a:rPr lang="en-US" dirty="0"/>
              <a:t>, </a:t>
            </a:r>
            <a:endParaRPr lang="en-US" dirty="0" smtClean="0"/>
          </a:p>
          <a:p>
            <a:r>
              <a:rPr lang="en-US" dirty="0" smtClean="0"/>
              <a:t>data </a:t>
            </a:r>
            <a:r>
              <a:rPr lang="en-US" dirty="0"/>
              <a:t>= </a:t>
            </a:r>
            <a:r>
              <a:rPr lang="en-US" dirty="0" err="1"/>
              <a:t>harv</a:t>
            </a:r>
            <a:r>
              <a:rPr lang="en-US" dirty="0"/>
              <a:t>, family = </a:t>
            </a:r>
            <a:r>
              <a:rPr lang="en-US" dirty="0" err="1"/>
              <a:t>poisson</a:t>
            </a:r>
            <a:r>
              <a:rPr lang="en-US" dirty="0"/>
              <a:t>(link = "identity"), </a:t>
            </a:r>
            <a:r>
              <a:rPr lang="en-US" dirty="0" err="1"/>
              <a:t>iter</a:t>
            </a:r>
            <a:r>
              <a:rPr lang="en-US" dirty="0"/>
              <a:t>=2000)</a:t>
            </a:r>
          </a:p>
        </p:txBody>
      </p:sp>
      <p:sp>
        <p:nvSpPr>
          <p:cNvPr id="5" name="Rectangle 4"/>
          <p:cNvSpPr/>
          <p:nvPr/>
        </p:nvSpPr>
        <p:spPr>
          <a:xfrm>
            <a:off x="457200" y="2103891"/>
            <a:ext cx="6065706" cy="3970318"/>
          </a:xfrm>
          <a:prstGeom prst="rect">
            <a:avLst/>
          </a:prstGeom>
        </p:spPr>
        <p:txBody>
          <a:bodyPr wrap="square">
            <a:spAutoFit/>
          </a:bodyPr>
          <a:lstStyle/>
          <a:p>
            <a:r>
              <a:rPr lang="en-US" dirty="0" err="1"/>
              <a:t>stan_glmer</a:t>
            </a:r>
            <a:endParaRPr lang="en-US" dirty="0"/>
          </a:p>
          <a:p>
            <a:r>
              <a:rPr lang="en-US" dirty="0" smtClean="0"/>
              <a:t>observations</a:t>
            </a:r>
            <a:r>
              <a:rPr lang="en-US" dirty="0"/>
              <a:t>: 1218</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0.116  0.036</a:t>
            </a:r>
          </a:p>
          <a:p>
            <a:r>
              <a:rPr lang="en-US" dirty="0" err="1"/>
              <a:t>Height_RC</a:t>
            </a:r>
            <a:r>
              <a:rPr lang="en-US" dirty="0"/>
              <a:t>                     </a:t>
            </a:r>
            <a:r>
              <a:rPr lang="en-US" dirty="0" smtClean="0"/>
              <a:t>		0.402  </a:t>
            </a:r>
            <a:r>
              <a:rPr lang="en-US" dirty="0"/>
              <a:t>0.034</a:t>
            </a:r>
          </a:p>
          <a:p>
            <a:r>
              <a:rPr lang="en-US" dirty="0" err="1"/>
              <a:t>Height_RC:PatchBurned</a:t>
            </a:r>
            <a:r>
              <a:rPr lang="en-US" dirty="0"/>
              <a:t> </a:t>
            </a:r>
            <a:r>
              <a:rPr lang="en-US" dirty="0" smtClean="0"/>
              <a:t>Forest	 </a:t>
            </a:r>
            <a:r>
              <a:rPr lang="en-US" dirty="0"/>
              <a:t>-0.192  0.047</a:t>
            </a:r>
          </a:p>
          <a:p>
            <a:r>
              <a:rPr lang="en-US" dirty="0" err="1"/>
              <a:t>Height_RC:PatchForest</a:t>
            </a:r>
            <a:r>
              <a:rPr lang="en-US" dirty="0"/>
              <a:t>        </a:t>
            </a:r>
            <a:r>
              <a:rPr lang="en-US" dirty="0" smtClean="0"/>
              <a:t>		 </a:t>
            </a:r>
            <a:r>
              <a:rPr lang="en-US" dirty="0"/>
              <a:t>0.016  0.035</a:t>
            </a:r>
          </a:p>
          <a:p>
            <a:r>
              <a:rPr lang="en-US" dirty="0" err="1"/>
              <a:t>Height_RC:PatchTransition</a:t>
            </a:r>
            <a:r>
              <a:rPr lang="en-US" dirty="0"/>
              <a:t>   </a:t>
            </a:r>
            <a:r>
              <a:rPr lang="en-US" dirty="0" smtClean="0"/>
              <a:t>		 </a:t>
            </a:r>
            <a:r>
              <a:rPr lang="en-US" dirty="0"/>
              <a:t>-0.096  0.043</a:t>
            </a:r>
          </a:p>
          <a:p>
            <a:endParaRPr lang="en-US" dirty="0"/>
          </a:p>
          <a:p>
            <a:r>
              <a:rPr lang="en-US" dirty="0"/>
              <a:t>Error terms:</a:t>
            </a:r>
          </a:p>
          <a:p>
            <a:r>
              <a:rPr lang="en-US" dirty="0"/>
              <a:t> Groups  Name      </a:t>
            </a:r>
            <a:r>
              <a:rPr lang="en-US" dirty="0" err="1"/>
              <a:t>Std.Dev</a:t>
            </a:r>
            <a:r>
              <a:rPr lang="en-US" dirty="0"/>
              <a:t>.</a:t>
            </a:r>
          </a:p>
          <a:p>
            <a:r>
              <a:rPr lang="en-US" dirty="0"/>
              <a:t> Sapling </a:t>
            </a:r>
            <a:r>
              <a:rPr lang="en-US" dirty="0" err="1"/>
              <a:t>Height_RC</a:t>
            </a:r>
            <a:r>
              <a:rPr lang="en-US" dirty="0"/>
              <a:t> 0.183   </a:t>
            </a:r>
          </a:p>
          <a:p>
            <a:r>
              <a:rPr lang="en-US" dirty="0"/>
              <a:t>Num. levels: Sapling 105 </a:t>
            </a:r>
          </a:p>
        </p:txBody>
      </p:sp>
      <p:sp>
        <p:nvSpPr>
          <p:cNvPr id="6" name="TextBox 5"/>
          <p:cNvSpPr txBox="1"/>
          <p:nvPr/>
        </p:nvSpPr>
        <p:spPr>
          <a:xfrm>
            <a:off x="457200" y="152892"/>
            <a:ext cx="11322267" cy="646331"/>
          </a:xfrm>
          <a:prstGeom prst="rect">
            <a:avLst/>
          </a:prstGeom>
          <a:noFill/>
        </p:spPr>
        <p:txBody>
          <a:bodyPr wrap="none" rtlCol="0">
            <a:spAutoFit/>
          </a:bodyPr>
          <a:lstStyle/>
          <a:p>
            <a:r>
              <a:rPr lang="en-US" dirty="0" smtClean="0"/>
              <a:t>Poisson GLMM, Height of Ring Count and Patch as fixed effects (varying slope &amp; intercept), Sapling as random effect</a:t>
            </a:r>
          </a:p>
          <a:p>
            <a:r>
              <a:rPr lang="en-US" dirty="0" smtClean="0"/>
              <a:t>(constant intercept, varying slope)</a:t>
            </a:r>
            <a:endParaRPr lang="en-US" dirty="0"/>
          </a:p>
        </p:txBody>
      </p:sp>
      <p:sp>
        <p:nvSpPr>
          <p:cNvPr id="7" name="TextBox 6"/>
          <p:cNvSpPr txBox="1"/>
          <p:nvPr/>
        </p:nvSpPr>
        <p:spPr>
          <a:xfrm>
            <a:off x="10948416" y="4706112"/>
            <a:ext cx="991618" cy="369332"/>
          </a:xfrm>
          <a:prstGeom prst="rect">
            <a:avLst/>
          </a:prstGeom>
          <a:noFill/>
        </p:spPr>
        <p:txBody>
          <a:bodyPr wrap="none" rtlCol="0">
            <a:spAutoFit/>
          </a:bodyPr>
          <a:lstStyle/>
          <a:p>
            <a:r>
              <a:rPr lang="en-US" dirty="0" smtClean="0"/>
              <a:t>100 reps</a:t>
            </a:r>
            <a:endParaRPr lang="en-US" dirty="0"/>
          </a:p>
        </p:txBody>
      </p:sp>
    </p:spTree>
    <p:extLst>
      <p:ext uri="{BB962C8B-B14F-4D97-AF65-F5344CB8AC3E}">
        <p14:creationId xmlns:p14="http://schemas.microsoft.com/office/powerpoint/2010/main" val="262288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6362" y="1090612"/>
            <a:ext cx="5557838" cy="49164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567835078"/>
              </p:ext>
            </p:extLst>
          </p:nvPr>
        </p:nvGraphicFramePr>
        <p:xfrm>
          <a:off x="5962553" y="2147865"/>
          <a:ext cx="5997575" cy="1280160"/>
        </p:xfrm>
        <a:graphic>
          <a:graphicData uri="http://schemas.openxmlformats.org/drawingml/2006/table">
            <a:tbl>
              <a:tblPr firstRow="1" firstCol="1" bandRow="1">
                <a:tableStyleId>{5C22544A-7EE6-4342-B048-85BDC9FD1C3A}</a:tableStyleId>
              </a:tblPr>
              <a:tblGrid>
                <a:gridCol w="2168525"/>
                <a:gridCol w="2542667"/>
                <a:gridCol w="1286383"/>
              </a:tblGrid>
              <a:tr h="0">
                <a:tc>
                  <a:txBody>
                    <a:bodyPr/>
                    <a:lstStyle/>
                    <a:p>
                      <a:pPr marL="0" marR="0" algn="ctr">
                        <a:spcBef>
                          <a:spcPts val="0"/>
                        </a:spcBef>
                        <a:spcAft>
                          <a:spcPts val="0"/>
                        </a:spcAft>
                      </a:pPr>
                      <a:r>
                        <a:rPr lang="en-US" sz="1400" dirty="0">
                          <a:effectLst/>
                        </a:rPr>
                        <a:t>Patch (No. trees, No. rounds)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Linear Regression:  x = Height on Stem (cm), y = No. Add. Rings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R</a:t>
                      </a:r>
                      <a:r>
                        <a:rPr lang="en-US" sz="1400" baseline="300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RMB, Forest (37, 465)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0.400158x + 1.973003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RMB, Bog Forest (22, 151)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0.71083x – 1.15020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LC, Transition (22, 293)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0.25469x + 1.61536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LC, Burned Forest (22, 282)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0.153302x + 0.436766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0.71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022018479"/>
              </p:ext>
            </p:extLst>
          </p:nvPr>
        </p:nvGraphicFramePr>
        <p:xfrm>
          <a:off x="6198671" y="3901535"/>
          <a:ext cx="5681248" cy="967913"/>
        </p:xfrm>
        <a:graphic>
          <a:graphicData uri="http://schemas.openxmlformats.org/drawingml/2006/table">
            <a:tbl>
              <a:tblPr firstRow="1" firstCol="1" bandRow="1">
                <a:tableStyleId>{5C22544A-7EE6-4342-B048-85BDC9FD1C3A}</a:tableStyleId>
              </a:tblPr>
              <a:tblGrid>
                <a:gridCol w="2054152"/>
                <a:gridCol w="3031603"/>
                <a:gridCol w="595493"/>
              </a:tblGrid>
              <a:tr h="353473">
                <a:tc>
                  <a:txBody>
                    <a:bodyPr/>
                    <a:lstStyle/>
                    <a:p>
                      <a:pPr marL="0" marR="0" algn="ctr">
                        <a:spcBef>
                          <a:spcPts val="0"/>
                        </a:spcBef>
                        <a:spcAft>
                          <a:spcPts val="0"/>
                        </a:spcAft>
                      </a:pPr>
                      <a:r>
                        <a:rPr lang="en-US" sz="1400" dirty="0">
                          <a:effectLst/>
                        </a:rPr>
                        <a:t>Sample area (No. trees)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Linear Regression (x = Height, y =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R</a:t>
                      </a:r>
                      <a:r>
                        <a:rPr lang="en-US" sz="1400" baseline="30000">
                          <a:effectLst/>
                        </a:rPr>
                        <a:t>2</a:t>
                      </a: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26734">
                <a:tc>
                  <a:txBody>
                    <a:bodyPr/>
                    <a:lstStyle/>
                    <a:p>
                      <a:pPr marL="0" marR="0">
                        <a:spcBef>
                          <a:spcPts val="0"/>
                        </a:spcBef>
                        <a:spcAft>
                          <a:spcPts val="0"/>
                        </a:spcAft>
                      </a:pPr>
                      <a:r>
                        <a:rPr lang="en-US" sz="1400">
                          <a:effectLst/>
                        </a:rPr>
                        <a:t>Chiloé sample area (17)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0.1217x + 4.5778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7706">
                <a:tc>
                  <a:txBody>
                    <a:bodyPr/>
                    <a:lstStyle/>
                    <a:p>
                      <a:pPr marL="0" marR="0">
                        <a:spcBef>
                          <a:spcPts val="0"/>
                        </a:spcBef>
                        <a:spcAft>
                          <a:spcPts val="0"/>
                        </a:spcAft>
                      </a:pPr>
                      <a:r>
                        <a:rPr lang="en-US" sz="1400">
                          <a:effectLst/>
                        </a:rPr>
                        <a:t>Pascua sample area (17)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y = 0.2128x + 4.1667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0.96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6" name="Rectangle 2"/>
          <p:cNvSpPr>
            <a:spLocks noChangeArrowheads="1"/>
          </p:cNvSpPr>
          <p:nvPr/>
        </p:nvSpPr>
        <p:spPr bwMode="auto">
          <a:xfrm>
            <a:off x="3097213" y="4230688"/>
            <a:ext cx="2573391" cy="793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6198671" y="1395412"/>
            <a:ext cx="5623975" cy="369332"/>
          </a:xfrm>
          <a:prstGeom prst="rect">
            <a:avLst/>
          </a:prstGeom>
          <a:noFill/>
        </p:spPr>
        <p:txBody>
          <a:bodyPr wrap="none" rtlCol="0">
            <a:spAutoFit/>
          </a:bodyPr>
          <a:lstStyle/>
          <a:p>
            <a:r>
              <a:rPr lang="en-US" b="1" dirty="0" err="1"/>
              <a:t>AddRings</a:t>
            </a:r>
            <a:r>
              <a:rPr lang="en-US" b="1" dirty="0"/>
              <a:t> ~ </a:t>
            </a:r>
            <a:r>
              <a:rPr lang="en-US" b="1" dirty="0" err="1" smtClean="0"/>
              <a:t>Height_RC</a:t>
            </a:r>
            <a:r>
              <a:rPr lang="en-US" b="1" dirty="0" smtClean="0"/>
              <a:t> </a:t>
            </a:r>
            <a:r>
              <a:rPr lang="en-US" dirty="0" smtClean="0"/>
              <a:t>[run for each patch independently]</a:t>
            </a:r>
            <a:endParaRPr lang="en-US" dirty="0"/>
          </a:p>
        </p:txBody>
      </p:sp>
    </p:spTree>
    <p:extLst>
      <p:ext uri="{BB962C8B-B14F-4D97-AF65-F5344CB8AC3E}">
        <p14:creationId xmlns:p14="http://schemas.microsoft.com/office/powerpoint/2010/main" val="269576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912" y="463296"/>
            <a:ext cx="3446841" cy="369332"/>
          </a:xfrm>
          <a:prstGeom prst="rect">
            <a:avLst/>
          </a:prstGeom>
          <a:noFill/>
        </p:spPr>
        <p:txBody>
          <a:bodyPr wrap="none" rtlCol="0">
            <a:spAutoFit/>
          </a:bodyPr>
          <a:lstStyle/>
          <a:p>
            <a:r>
              <a:rPr lang="en-US" dirty="0" smtClean="0"/>
              <a:t>Poisson GLM, all patches, link = log</a:t>
            </a:r>
            <a:endParaRPr lang="en-US" dirty="0"/>
          </a:p>
        </p:txBody>
      </p:sp>
      <p:pic>
        <p:nvPicPr>
          <p:cNvPr id="3" name="Picture 2"/>
          <p:cNvPicPr>
            <a:picLocks noChangeAspect="1"/>
          </p:cNvPicPr>
          <p:nvPr/>
        </p:nvPicPr>
        <p:blipFill>
          <a:blip r:embed="rId2"/>
          <a:stretch>
            <a:fillRect/>
          </a:stretch>
        </p:blipFill>
        <p:spPr>
          <a:xfrm>
            <a:off x="6492934" y="1839506"/>
            <a:ext cx="5009524" cy="3666667"/>
          </a:xfrm>
          <a:prstGeom prst="rect">
            <a:avLst/>
          </a:prstGeom>
        </p:spPr>
      </p:pic>
      <p:pic>
        <p:nvPicPr>
          <p:cNvPr id="4" name="Picture 3"/>
          <p:cNvPicPr>
            <a:picLocks noChangeAspect="1"/>
          </p:cNvPicPr>
          <p:nvPr/>
        </p:nvPicPr>
        <p:blipFill>
          <a:blip r:embed="rId3"/>
          <a:stretch>
            <a:fillRect/>
          </a:stretch>
        </p:blipFill>
        <p:spPr>
          <a:xfrm>
            <a:off x="933382" y="1839506"/>
            <a:ext cx="5009524" cy="3666667"/>
          </a:xfrm>
          <a:prstGeom prst="rect">
            <a:avLst/>
          </a:prstGeom>
        </p:spPr>
      </p:pic>
    </p:spTree>
    <p:extLst>
      <p:ext uri="{BB962C8B-B14F-4D97-AF65-F5344CB8AC3E}">
        <p14:creationId xmlns:p14="http://schemas.microsoft.com/office/powerpoint/2010/main" val="31529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912" y="463296"/>
            <a:ext cx="3883948" cy="369332"/>
          </a:xfrm>
          <a:prstGeom prst="rect">
            <a:avLst/>
          </a:prstGeom>
          <a:noFill/>
        </p:spPr>
        <p:txBody>
          <a:bodyPr wrap="none" rtlCol="0">
            <a:spAutoFit/>
          </a:bodyPr>
          <a:lstStyle/>
          <a:p>
            <a:r>
              <a:rPr lang="en-US" dirty="0" smtClean="0"/>
              <a:t>Poisson GLM, all patches, link = identity</a:t>
            </a:r>
            <a:endParaRPr lang="en-US" dirty="0"/>
          </a:p>
        </p:txBody>
      </p:sp>
      <p:sp>
        <p:nvSpPr>
          <p:cNvPr id="3" name="AutoShape 2" descr="http://127.0.0.1:32391/graphics/54bc4189-c1bc-4a8a-9883-8c02a747cd6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104070" y="2083346"/>
            <a:ext cx="5009524" cy="3666667"/>
          </a:xfrm>
          <a:prstGeom prst="rect">
            <a:avLst/>
          </a:prstGeom>
        </p:spPr>
      </p:pic>
      <p:sp>
        <p:nvSpPr>
          <p:cNvPr id="5" name="AutoShape 4" descr="http://127.0.0.1:32391/graphics/9190f364-cc25-4903-a301-3e426952e7b7.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6492934" y="2083346"/>
            <a:ext cx="5009524" cy="3666667"/>
          </a:xfrm>
          <a:prstGeom prst="rect">
            <a:avLst/>
          </a:prstGeom>
        </p:spPr>
      </p:pic>
    </p:spTree>
    <p:extLst>
      <p:ext uri="{BB962C8B-B14F-4D97-AF65-F5344CB8AC3E}">
        <p14:creationId xmlns:p14="http://schemas.microsoft.com/office/powerpoint/2010/main" val="116210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2596</TotalTime>
  <Words>1862</Words>
  <Application>Microsoft Office PowerPoint</Application>
  <PresentationFormat>Widescreen</PresentationFormat>
  <Paragraphs>291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52</cp:revision>
  <dcterms:created xsi:type="dcterms:W3CDTF">2020-11-26T00:59:45Z</dcterms:created>
  <dcterms:modified xsi:type="dcterms:W3CDTF">2021-02-16T02:04:08Z</dcterms:modified>
</cp:coreProperties>
</file>